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74" r:id="rId5"/>
    <p:sldMasterId id="2147483679" r:id="rId6"/>
    <p:sldMasterId id="2147483702" r:id="rId7"/>
  </p:sldMasterIdLst>
  <p:notesMasterIdLst>
    <p:notesMasterId r:id="rId26"/>
  </p:notesMasterIdLst>
  <p:sldIdLst>
    <p:sldId id="276" r:id="rId8"/>
    <p:sldId id="313" r:id="rId9"/>
    <p:sldId id="323" r:id="rId10"/>
    <p:sldId id="325" r:id="rId11"/>
    <p:sldId id="324" r:id="rId12"/>
    <p:sldId id="326" r:id="rId13"/>
    <p:sldId id="328" r:id="rId14"/>
    <p:sldId id="329" r:id="rId15"/>
    <p:sldId id="327" r:id="rId16"/>
    <p:sldId id="314" r:id="rId17"/>
    <p:sldId id="316" r:id="rId18"/>
    <p:sldId id="315" r:id="rId19"/>
    <p:sldId id="317" r:id="rId20"/>
    <p:sldId id="318" r:id="rId21"/>
    <p:sldId id="319" r:id="rId22"/>
    <p:sldId id="320" r:id="rId23"/>
    <p:sldId id="322" r:id="rId24"/>
    <p:sldId id="32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80" d="100"/>
          <a:sy n="80" d="100"/>
        </p:scale>
        <p:origin x="140" y="52"/>
      </p:cViewPr>
      <p:guideLst>
        <p:guide orient="horz" pos="2160"/>
        <p:guide pos="3840"/>
      </p:guideLst>
    </p:cSldViewPr>
  </p:slideViewPr>
  <p:notesTextViewPr>
    <p:cViewPr>
      <p:scale>
        <a:sx n="1" d="1"/>
        <a:sy n="1" d="1"/>
      </p:scale>
      <p:origin x="0" y="0"/>
    </p:cViewPr>
  </p:notesTextViewPr>
  <p:notesViewPr>
    <p:cSldViewPr snapToGrid="0">
      <p:cViewPr>
        <p:scale>
          <a:sx n="128" d="100"/>
          <a:sy n="128" d="100"/>
        </p:scale>
        <p:origin x="1028" y="-38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CE638-1C19-4C4B-B752-4FF16EE81277}" type="datetimeFigureOut">
              <a:rPr lang="en-US" smtClean="0"/>
              <a:t>7/19/2021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B7DD-4EDD-477C-A85D-1F88FC1AD906}" type="slidenum">
              <a:rPr lang="en-US" smtClean="0"/>
              <a:t>‹#›</a:t>
            </a:fld>
            <a:endParaRPr lang="en-US"/>
          </a:p>
        </p:txBody>
      </p:sp>
    </p:spTree>
    <p:extLst>
      <p:ext uri="{BB962C8B-B14F-4D97-AF65-F5344CB8AC3E}">
        <p14:creationId xmlns:p14="http://schemas.microsoft.com/office/powerpoint/2010/main" val="333475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4575" y="685800"/>
            <a:ext cx="6540500"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1947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r>
              <a:rPr lang="en-US" dirty="0"/>
              <a:t>What’s the database architecture in a </a:t>
            </a:r>
            <a:r>
              <a:rPr lang="en-US" dirty="0" err="1"/>
              <a:t>microservices</a:t>
            </a:r>
            <a:r>
              <a:rPr lang="en-US" dirty="0"/>
              <a:t> application?</a:t>
            </a:r>
          </a:p>
          <a:p>
            <a:r>
              <a:rPr lang="en-US" dirty="0" smtClean="0"/>
              <a:t>Forces Services </a:t>
            </a:r>
            <a:r>
              <a:rPr lang="en-US" dirty="0"/>
              <a:t>must be loosely coupled so that they can be developed, deployed and scaled independently</a:t>
            </a:r>
          </a:p>
          <a:p>
            <a:r>
              <a:rPr lang="en-US" dirty="0"/>
              <a:t>Some business transactions must enforce invariants that span multiple services. For example, the Place Order use case must verify that a new Order will not exceed the customer’s credit limit. Other business transactions, must update data owned by multiple services.</a:t>
            </a:r>
          </a:p>
          <a:p>
            <a:r>
              <a:rPr lang="en-US" dirty="0"/>
              <a:t>Some business transactions need to query data that is owned by multiple services. For example, the View Available Credit use must query the Customer to find the </a:t>
            </a:r>
            <a:r>
              <a:rPr lang="en-US" dirty="0" err="1"/>
              <a:t>creditLimit</a:t>
            </a:r>
            <a:r>
              <a:rPr lang="en-US" dirty="0"/>
              <a:t> and Orders to calculate the total amount of the open orders.</a:t>
            </a:r>
          </a:p>
          <a:p>
            <a:r>
              <a:rPr lang="en-US" dirty="0"/>
              <a:t>Some queries must join data that is owned by multiple services. For example, finding customers in a particular region and their recent orders requires a join between customers and orders.</a:t>
            </a:r>
          </a:p>
          <a:p>
            <a:r>
              <a:rPr lang="en-US" dirty="0"/>
              <a:t>Databases must sometimes be replicated and </a:t>
            </a:r>
            <a:r>
              <a:rPr lang="en-US" dirty="0" err="1"/>
              <a:t>sharded</a:t>
            </a:r>
            <a:r>
              <a:rPr lang="en-US" dirty="0"/>
              <a:t> in order to scale. </a:t>
            </a:r>
          </a:p>
          <a:p>
            <a:r>
              <a:rPr lang="en-US" dirty="0"/>
              <a:t>Different services have different data storage requirements. For some services, a relational database is the best choice. Other services might need a NoSQL database such as MongoDB, which is good at storing complex, unstructured data, or Neo4J, which is designed to efficiently store and query graph data.</a:t>
            </a:r>
          </a:p>
          <a:p>
            <a:r>
              <a:rPr lang="en-US" dirty="0"/>
              <a:t>Solution</a:t>
            </a:r>
          </a:p>
          <a:p>
            <a:r>
              <a:rPr lang="en-US" dirty="0"/>
              <a:t>Keep each </a:t>
            </a:r>
            <a:r>
              <a:rPr lang="en-US" dirty="0" err="1"/>
              <a:t>microservice’s</a:t>
            </a:r>
            <a:r>
              <a:rPr lang="en-US" dirty="0"/>
              <a:t> persistent data private to that service and accessible only via its API. A service’s transactions only involve its database.</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10</a:t>
            </a:fld>
            <a:endParaRPr lang="en-US"/>
          </a:p>
        </p:txBody>
      </p:sp>
    </p:spTree>
    <p:extLst>
      <p:ext uri="{BB962C8B-B14F-4D97-AF65-F5344CB8AC3E}">
        <p14:creationId xmlns:p14="http://schemas.microsoft.com/office/powerpoint/2010/main" val="62505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service’s database is effectively part of the implementation of that service. It cannot be accessed directly by other services.</a:t>
            </a:r>
          </a:p>
          <a:p>
            <a:r>
              <a:rPr lang="en-US" dirty="0"/>
              <a:t>There are a few different ways to keep a service’s persistent data private. You do not need to provision a database server for each service. For example, if you are using a relational database then the options are:</a:t>
            </a:r>
          </a:p>
          <a:p>
            <a:r>
              <a:rPr lang="en-US" dirty="0"/>
              <a:t>Private-tables-per-service – each service owns a set of tables that must only be accessed by that service</a:t>
            </a:r>
          </a:p>
          <a:p>
            <a:r>
              <a:rPr lang="en-US" dirty="0"/>
              <a:t>Schema-per-service – each service has a database schema that’s private to that service</a:t>
            </a:r>
          </a:p>
          <a:p>
            <a:r>
              <a:rPr lang="en-US" dirty="0"/>
              <a:t>Database-server-per-service – each service has it’s own database server.</a:t>
            </a:r>
          </a:p>
          <a:p>
            <a:r>
              <a:rPr lang="en-US" dirty="0"/>
              <a:t>Private-tables-per-service and schema-per-service have the lowest overhead. Using a schema per service is appealing since it makes ownership clearer. Some high throughput services might need their own database server.</a:t>
            </a:r>
          </a:p>
          <a:p>
            <a:r>
              <a:rPr lang="en-US" dirty="0"/>
              <a:t>It is a good idea to create barriers that enforce this modularity. You could, for example, assign a different database user id to each service and use a database access control mechanism such as grants. Without some kind of barrier to enforce encapsulation, developers will always be tempted to bypass a service’s API and access it’s data directly.</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11</a:t>
            </a:fld>
            <a:endParaRPr lang="en-US"/>
          </a:p>
        </p:txBody>
      </p:sp>
    </p:spTree>
    <p:extLst>
      <p:ext uri="{BB962C8B-B14F-4D97-AF65-F5344CB8AC3E}">
        <p14:creationId xmlns:p14="http://schemas.microsoft.com/office/powerpoint/2010/main" val="406617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r>
              <a:rPr lang="en-US" dirty="0"/>
              <a:t>What’s the database architecture in a </a:t>
            </a:r>
            <a:r>
              <a:rPr lang="en-US" dirty="0" err="1"/>
              <a:t>microservices</a:t>
            </a:r>
            <a:r>
              <a:rPr lang="en-US" dirty="0"/>
              <a:t> application?</a:t>
            </a:r>
          </a:p>
          <a:p>
            <a:r>
              <a:rPr lang="en-US" dirty="0"/>
              <a:t>Forces</a:t>
            </a:r>
          </a:p>
          <a:p>
            <a:r>
              <a:rPr lang="en-US" dirty="0"/>
              <a:t>Services must be loosely coupled so that they can be developed, deployed and scaled independently</a:t>
            </a:r>
          </a:p>
          <a:p>
            <a:r>
              <a:rPr lang="en-US" dirty="0"/>
              <a:t>Some business transactions must enforce invariants that span multiple services. For example, the Place Order use case must verify that a new Order will not exceed the customer’s credit limit. Other business transactions, must update data owned by multiple services.</a:t>
            </a:r>
          </a:p>
          <a:p>
            <a:r>
              <a:rPr lang="en-US" dirty="0"/>
              <a:t>Some business transactions need to query data that is owned by multiple services. For example, the View Available Credit use must query the Customer to find the </a:t>
            </a:r>
            <a:r>
              <a:rPr lang="en-US" dirty="0" err="1"/>
              <a:t>creditLimit</a:t>
            </a:r>
            <a:r>
              <a:rPr lang="en-US" dirty="0"/>
              <a:t> and Orders to calculate the total amount of the open orders.</a:t>
            </a:r>
          </a:p>
          <a:p>
            <a:r>
              <a:rPr lang="en-US" dirty="0"/>
              <a:t>Some queries must join data that is owned by multiple services. For example, finding customers in a particular region and their recent orders requires a join between customers and orders.</a:t>
            </a:r>
          </a:p>
          <a:p>
            <a:r>
              <a:rPr lang="en-US" dirty="0"/>
              <a:t>Databases must sometimes be replicated and </a:t>
            </a:r>
            <a:r>
              <a:rPr lang="en-US" dirty="0" err="1"/>
              <a:t>sharded</a:t>
            </a:r>
            <a:r>
              <a:rPr lang="en-US" dirty="0"/>
              <a:t> in order to scale. </a:t>
            </a:r>
          </a:p>
          <a:p>
            <a:r>
              <a:rPr lang="en-US" dirty="0"/>
              <a:t>Different services have different data storage requirements. For some services, a relational database is the best choice. Other services might need a NoSQL database such as MongoDB, which is good at storing complex, unstructured data, or Neo4J, which is designed to efficiently store and query graph data.</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12</a:t>
            </a:fld>
            <a:endParaRPr lang="en-US"/>
          </a:p>
        </p:txBody>
      </p:sp>
    </p:spTree>
    <p:extLst>
      <p:ext uri="{BB962C8B-B14F-4D97-AF65-F5344CB8AC3E}">
        <p14:creationId xmlns:p14="http://schemas.microsoft.com/office/powerpoint/2010/main" val="302967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of this pattern are:</a:t>
            </a:r>
          </a:p>
          <a:p>
            <a:r>
              <a:rPr lang="en-US" dirty="0"/>
              <a:t>A developer uses familiar and straightforward ACID transactions to enforce data consistency</a:t>
            </a:r>
          </a:p>
          <a:p>
            <a:r>
              <a:rPr lang="en-US" dirty="0"/>
              <a:t>A single database is simpler to operate</a:t>
            </a:r>
          </a:p>
          <a:p>
            <a:r>
              <a:rPr lang="en-US" dirty="0"/>
              <a:t>The drawbacks of this pattern are:</a:t>
            </a:r>
          </a:p>
          <a:p>
            <a:r>
              <a:rPr lang="en-US" dirty="0"/>
              <a:t>Development time coupling - a developer working on, for example, the </a:t>
            </a:r>
            <a:r>
              <a:rPr lang="en-US" dirty="0" err="1"/>
              <a:t>OrderService</a:t>
            </a:r>
            <a:r>
              <a:rPr lang="en-US" dirty="0"/>
              <a:t> will need to coordinate schema changes with the developers of other services that access the same tables. This coupling and additional coordination will slow down development.</a:t>
            </a:r>
          </a:p>
          <a:p>
            <a:r>
              <a:rPr lang="en-US" dirty="0"/>
              <a:t>Runtime coupling - because all services access the same database they can potentially interfere with one another. For example, if long running </a:t>
            </a:r>
            <a:r>
              <a:rPr lang="en-US" dirty="0" err="1"/>
              <a:t>CustomerService</a:t>
            </a:r>
            <a:r>
              <a:rPr lang="en-US" dirty="0"/>
              <a:t> transaction holds a lock on the ORDER table then the </a:t>
            </a:r>
            <a:r>
              <a:rPr lang="en-US" dirty="0" err="1"/>
              <a:t>OrderService</a:t>
            </a:r>
            <a:r>
              <a:rPr lang="en-US" dirty="0"/>
              <a:t> will be blocked.</a:t>
            </a:r>
          </a:p>
          <a:p>
            <a:r>
              <a:rPr lang="en-US" dirty="0"/>
              <a:t>Single database might not satisfy the data storage and access requirements of all services.</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13</a:t>
            </a:fld>
            <a:endParaRPr lang="en-US"/>
          </a:p>
        </p:txBody>
      </p:sp>
    </p:spTree>
    <p:extLst>
      <p:ext uri="{BB962C8B-B14F-4D97-AF65-F5344CB8AC3E}">
        <p14:creationId xmlns:p14="http://schemas.microsoft.com/office/powerpoint/2010/main" val="231994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r>
              <a:rPr lang="en-US" dirty="0"/>
              <a:t>How to maintain data consistency across services?</a:t>
            </a:r>
          </a:p>
          <a:p>
            <a:r>
              <a:rPr lang="en-US" dirty="0"/>
              <a:t>Forces</a:t>
            </a:r>
          </a:p>
          <a:p>
            <a:r>
              <a:rPr lang="en-US" dirty="0"/>
              <a:t>2PC is not an option</a:t>
            </a:r>
          </a:p>
          <a:p>
            <a:r>
              <a:rPr lang="en-US" dirty="0"/>
              <a:t>Solution</a:t>
            </a:r>
          </a:p>
          <a:p>
            <a:r>
              <a:rPr lang="en-US" dirty="0"/>
              <a:t>Implement each business transaction that spans multiple services as a saga. A saga is a sequence of local transactions. 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endParaRPr lang="en-US" dirty="0" smtClean="0"/>
          </a:p>
          <a:p>
            <a:r>
              <a:rPr lang="en-US" dirty="0"/>
              <a:t>There are two ways of coordination sagas:</a:t>
            </a:r>
          </a:p>
          <a:p>
            <a:r>
              <a:rPr lang="en-US" dirty="0"/>
              <a:t>Choreography - each local transaction publishes domain events that trigger local transactions in other services</a:t>
            </a:r>
          </a:p>
          <a:p>
            <a:r>
              <a:rPr lang="en-US" dirty="0"/>
              <a:t>Orchestration - an orchestrator (object) tells the participants what local transactions to execute</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14</a:t>
            </a:fld>
            <a:endParaRPr lang="en-US"/>
          </a:p>
        </p:txBody>
      </p:sp>
    </p:spTree>
    <p:extLst>
      <p:ext uri="{BB962C8B-B14F-4D97-AF65-F5344CB8AC3E}">
        <p14:creationId xmlns:p14="http://schemas.microsoft.com/office/powerpoint/2010/main" val="412527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pattern is the solution to implementing business transactions spanning multiple </a:t>
            </a:r>
            <a:r>
              <a:rPr lang="en-US" dirty="0" err="1"/>
              <a:t>microservices</a:t>
            </a:r>
            <a:r>
              <a:rPr lang="en-US" dirty="0"/>
              <a:t>.</a:t>
            </a:r>
          </a:p>
          <a:p>
            <a:r>
              <a:rPr lang="en-US" dirty="0"/>
              <a:t>A </a:t>
            </a:r>
            <a:r>
              <a:rPr lang="en-US" b="1" dirty="0"/>
              <a:t>Saga</a:t>
            </a:r>
            <a:r>
              <a:rPr lang="en-US" dirty="0"/>
              <a:t> is basically a sequence of local transactions. For every transaction performed within a Saga, the service performing the transaction publishes an event. The subsequent transaction is triggered based on the output of the previous transaction. And if one of the transactions in this chain fails, the Saga executes a series of compensating transactions to undo the impact of all the previous transactions.</a:t>
            </a:r>
          </a:p>
          <a:p>
            <a:r>
              <a:rPr lang="en-US" dirty="0"/>
              <a:t>To understand this better, let's take a simple example. Assume that there is a food-delivery app. When a customer tries to order food, the below steps can occur:</a:t>
            </a:r>
          </a:p>
          <a:p>
            <a:r>
              <a:rPr lang="en-US" dirty="0"/>
              <a:t>Food Order service creates an </a:t>
            </a:r>
            <a:r>
              <a:rPr lang="en-US" i="1" dirty="0"/>
              <a:t>order.</a:t>
            </a:r>
            <a:r>
              <a:rPr lang="en-US" dirty="0"/>
              <a:t> At this point, the order is in a PENDING state. A Saga manages the chain of events.</a:t>
            </a:r>
          </a:p>
          <a:p>
            <a:r>
              <a:rPr lang="en-US" dirty="0"/>
              <a:t>The Saga contacts the restaurant via the Restaurant service.</a:t>
            </a:r>
          </a:p>
          <a:p>
            <a:r>
              <a:rPr lang="en-US" dirty="0"/>
              <a:t>The Restaurant service attempts to place the order with the chosen restaurant. After getting confirmation, it sends back a reply.</a:t>
            </a:r>
          </a:p>
          <a:p>
            <a:r>
              <a:rPr lang="en-US" dirty="0"/>
              <a:t>The Saga receives the reply. And, depending on the reply, it can Approve the order or Reject the order.</a:t>
            </a:r>
          </a:p>
          <a:p>
            <a:r>
              <a:rPr lang="en-US" dirty="0"/>
              <a:t>The Food Order service then changes the state of the order. If the order was Approved, it would inform the customer with the next details. If Rejected, it will also inform the customer with an apology message.</a:t>
            </a:r>
          </a:p>
          <a:p>
            <a:r>
              <a:rPr lang="en-US" dirty="0"/>
              <a:t>As you can see, this is drastically different from the usual point-to-point call approach. This approach adds complexity. However, in my view, Sagas are a very powerful tool to solve some tricky challenges. But they should be used sparingly.</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16</a:t>
            </a:fld>
            <a:endParaRPr lang="en-US"/>
          </a:p>
        </p:txBody>
      </p:sp>
    </p:spTree>
    <p:extLst>
      <p:ext uri="{BB962C8B-B14F-4D97-AF65-F5344CB8AC3E}">
        <p14:creationId xmlns:p14="http://schemas.microsoft.com/office/powerpoint/2010/main" val="328610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77528"/>
          </a:xfrm>
        </p:spPr>
        <p:txBody>
          <a:bodyPr/>
          <a:lstStyle/>
          <a:p>
            <a:r>
              <a:rPr lang="en-US" dirty="0"/>
              <a:t>Problem</a:t>
            </a:r>
          </a:p>
          <a:p>
            <a:r>
              <a:rPr lang="en-US" dirty="0"/>
              <a:t>How to implement a query that retrieves data from multiple services in a </a:t>
            </a:r>
            <a:r>
              <a:rPr lang="en-US" dirty="0" err="1"/>
              <a:t>microservice</a:t>
            </a:r>
            <a:r>
              <a:rPr lang="en-US" dirty="0"/>
              <a:t> architecture?</a:t>
            </a:r>
          </a:p>
          <a:p>
            <a:r>
              <a:rPr lang="en-US" dirty="0"/>
              <a:t>Solution</a:t>
            </a:r>
          </a:p>
          <a:p>
            <a:r>
              <a:rPr lang="en-US" dirty="0"/>
              <a:t>Define a view database, which is a read-only replica that is designed to support that query. The application keeps the replica up to data by subscribing to Domain events published by the service that own the data</a:t>
            </a:r>
            <a:r>
              <a:rPr lang="en-US" dirty="0" smtClean="0"/>
              <a:t>.</a:t>
            </a:r>
          </a:p>
          <a:p>
            <a:r>
              <a:rPr lang="en-US" dirty="0"/>
              <a:t>Examples</a:t>
            </a:r>
          </a:p>
          <a:p>
            <a:r>
              <a:rPr lang="en-US" dirty="0"/>
              <a:t>My book’s FTGO example application has the Order History Service, which implements this pattern.</a:t>
            </a:r>
          </a:p>
          <a:p>
            <a:r>
              <a:rPr lang="en-US" dirty="0"/>
              <a:t>There are several Eventuate-based example applications that illustrate how to use this pattern.</a:t>
            </a:r>
          </a:p>
          <a:p>
            <a:r>
              <a:rPr lang="en-US" dirty="0"/>
              <a:t>Resulting context</a:t>
            </a:r>
          </a:p>
          <a:p>
            <a:r>
              <a:rPr lang="en-US" dirty="0"/>
              <a:t>This pattern has the following benefits:</a:t>
            </a:r>
          </a:p>
          <a:p>
            <a:r>
              <a:rPr lang="en-US" dirty="0"/>
              <a:t>Supports multiple </a:t>
            </a:r>
            <a:r>
              <a:rPr lang="en-US" dirty="0" err="1"/>
              <a:t>denormalized</a:t>
            </a:r>
            <a:r>
              <a:rPr lang="en-US" dirty="0"/>
              <a:t> views that are scalable and performant</a:t>
            </a:r>
          </a:p>
          <a:p>
            <a:r>
              <a:rPr lang="en-US" dirty="0"/>
              <a:t>Improved separation of concerns = simpler command and query models</a:t>
            </a:r>
          </a:p>
          <a:p>
            <a:r>
              <a:rPr lang="en-US" dirty="0"/>
              <a:t>Necessary in an event sourced architecture</a:t>
            </a:r>
          </a:p>
          <a:p>
            <a:r>
              <a:rPr lang="en-US" dirty="0"/>
              <a:t>This pattern has the following drawbacks:</a:t>
            </a:r>
          </a:p>
          <a:p>
            <a:r>
              <a:rPr lang="en-US" dirty="0"/>
              <a:t>Increased complexity</a:t>
            </a:r>
          </a:p>
          <a:p>
            <a:r>
              <a:rPr lang="en-US" dirty="0"/>
              <a:t>Potential code duplication</a:t>
            </a:r>
          </a:p>
          <a:p>
            <a:r>
              <a:rPr lang="en-US" dirty="0"/>
              <a:t>Replication lag/eventually consistent views</a:t>
            </a:r>
          </a:p>
          <a:p>
            <a:endParaRPr lang="en-US" dirty="0"/>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17</a:t>
            </a:fld>
            <a:endParaRPr lang="en-US"/>
          </a:p>
        </p:txBody>
      </p:sp>
    </p:spTree>
    <p:extLst>
      <p:ext uri="{BB962C8B-B14F-4D97-AF65-F5344CB8AC3E}">
        <p14:creationId xmlns:p14="http://schemas.microsoft.com/office/powerpoint/2010/main" val="27404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2</a:t>
            </a:fld>
            <a:endParaRPr lang="en-US"/>
          </a:p>
        </p:txBody>
      </p:sp>
    </p:spTree>
    <p:extLst>
      <p:ext uri="{BB962C8B-B14F-4D97-AF65-F5344CB8AC3E}">
        <p14:creationId xmlns:p14="http://schemas.microsoft.com/office/powerpoint/2010/main" val="403785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3</a:t>
            </a:fld>
            <a:endParaRPr lang="en-US"/>
          </a:p>
        </p:txBody>
      </p:sp>
    </p:spTree>
    <p:extLst>
      <p:ext uri="{BB962C8B-B14F-4D97-AF65-F5344CB8AC3E}">
        <p14:creationId xmlns:p14="http://schemas.microsoft.com/office/powerpoint/2010/main" val="151854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a:t>
            </a:fld>
            <a:endParaRPr lang="en-US"/>
          </a:p>
        </p:txBody>
      </p:sp>
    </p:spTree>
    <p:extLst>
      <p:ext uri="{BB962C8B-B14F-4D97-AF65-F5344CB8AC3E}">
        <p14:creationId xmlns:p14="http://schemas.microsoft.com/office/powerpoint/2010/main" val="304841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a:t>
            </a:fld>
            <a:endParaRPr lang="en-US"/>
          </a:p>
        </p:txBody>
      </p:sp>
    </p:spTree>
    <p:extLst>
      <p:ext uri="{BB962C8B-B14F-4D97-AF65-F5344CB8AC3E}">
        <p14:creationId xmlns:p14="http://schemas.microsoft.com/office/powerpoint/2010/main" val="404719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a:t>
            </a:fld>
            <a:endParaRPr lang="en-US"/>
          </a:p>
        </p:txBody>
      </p:sp>
    </p:spTree>
    <p:extLst>
      <p:ext uri="{BB962C8B-B14F-4D97-AF65-F5344CB8AC3E}">
        <p14:creationId xmlns:p14="http://schemas.microsoft.com/office/powerpoint/2010/main" val="6579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7</a:t>
            </a:fld>
            <a:endParaRPr lang="en-US"/>
          </a:p>
        </p:txBody>
      </p:sp>
    </p:spTree>
    <p:extLst>
      <p:ext uri="{BB962C8B-B14F-4D97-AF65-F5344CB8AC3E}">
        <p14:creationId xmlns:p14="http://schemas.microsoft.com/office/powerpoint/2010/main" val="50104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8</a:t>
            </a:fld>
            <a:endParaRPr lang="en-US"/>
          </a:p>
        </p:txBody>
      </p:sp>
    </p:spTree>
    <p:extLst>
      <p:ext uri="{BB962C8B-B14F-4D97-AF65-F5344CB8AC3E}">
        <p14:creationId xmlns:p14="http://schemas.microsoft.com/office/powerpoint/2010/main" val="346606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logical nesting on endpoints</a:t>
            </a:r>
          </a:p>
          <a:p>
            <a:r>
              <a:rPr lang="en-IN" sz="1200" b="0" i="0" kern="1200" dirty="0" smtClean="0">
                <a:solidFill>
                  <a:schemeClr val="tx1"/>
                </a:solidFill>
                <a:effectLst/>
                <a:latin typeface="+mn-lt"/>
                <a:ea typeface="+mn-ea"/>
                <a:cs typeface="+mn-cs"/>
              </a:rPr>
              <a:t>When designing endpoints, it makes sense to group those that contain associated information. That is, if one object can contain another object, you should design the endpoint to reflect that. This is good practice regardless of whether your data is structured like this in your database. In fact, it may be advisable to avoid mirroring your database structure in your endpoints to avoid giving attackers unnecessary information.</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For example, if we want an endpoint to get the comments for a news article, we should append the /comments path to the end of the /articles path. We can do that with the following code in Express:</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9</a:t>
            </a:fld>
            <a:endParaRPr lang="en-US"/>
          </a:p>
        </p:txBody>
      </p:sp>
    </p:spTree>
    <p:extLst>
      <p:ext uri="{BB962C8B-B14F-4D97-AF65-F5344CB8AC3E}">
        <p14:creationId xmlns:p14="http://schemas.microsoft.com/office/powerpoint/2010/main" val="823637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454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9490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7/19/2021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439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7/19/2021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2198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6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sv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4.sv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2.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4.sv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719" r:id="rId11"/>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555430" y="2931756"/>
            <a:ext cx="7896807" cy="1194972"/>
          </a:xfrm>
        </p:spPr>
        <p:txBody>
          <a:bodyPr>
            <a:noAutofit/>
          </a:bodyPr>
          <a:lstStyle/>
          <a:p>
            <a:pPr>
              <a:lnSpc>
                <a:spcPct val="100000"/>
              </a:lnSpc>
            </a:pP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
            </a:r>
            <a:br>
              <a:rPr lang="en-US" sz="4000" dirty="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a:r>
            <a:br>
              <a:rPr lang="en-US"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Handling distributed transactions using 2PC and Saga pattern</a:t>
            </a:r>
            <a:endParaRPr lang="en-US" sz="4400" b="0" dirty="0">
              <a:solidFill>
                <a:srgbClr val="000000"/>
              </a:solidFill>
              <a:latin typeface="Candara" panose="020E0502030303020204" pitchFamily="34" charset="0"/>
              <a:ea typeface="ＭＳ Ｐゴシック" pitchFamily="34" charset="-128"/>
            </a:endParaRPr>
          </a:p>
        </p:txBody>
      </p:sp>
    </p:spTree>
    <p:extLst>
      <p:ext uri="{BB962C8B-B14F-4D97-AF65-F5344CB8AC3E}">
        <p14:creationId xmlns:p14="http://schemas.microsoft.com/office/powerpoint/2010/main" val="2864955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Database Per Service</a:t>
            </a:r>
            <a:br>
              <a:rPr lang="en-US"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407988" y="1016876"/>
            <a:ext cx="11376024" cy="5580993"/>
          </a:xfrm>
        </p:spPr>
        <p:txBody>
          <a:bodyPr>
            <a:normAutofit fontScale="85000" lnSpcReduction="10000"/>
          </a:bodyPr>
          <a:lstStyle/>
          <a:p>
            <a:pPr marL="285750" indent="-285750">
              <a:buFont typeface="Arial" panose="020B0604020202020204" pitchFamily="34" charset="0"/>
              <a:buChar char="•"/>
            </a:pPr>
            <a:endParaRPr lang="en-US" dirty="0" smtClean="0"/>
          </a:p>
          <a:p>
            <a:pPr marL="285750" indent="-285750">
              <a:lnSpc>
                <a:spcPct val="120000"/>
              </a:lnSpc>
              <a:buFont typeface="Arial" panose="020B0604020202020204" pitchFamily="34" charset="0"/>
              <a:buChar char="•"/>
            </a:pPr>
            <a:r>
              <a:rPr lang="en-US" dirty="0"/>
              <a:t>Each </a:t>
            </a:r>
            <a:r>
              <a:rPr lang="en-US" dirty="0" smtClean="0"/>
              <a:t>miroservice </a:t>
            </a:r>
            <a:r>
              <a:rPr lang="en-US" dirty="0"/>
              <a:t>manages its own data. What this implies is that no other </a:t>
            </a:r>
            <a:r>
              <a:rPr lang="en-US" dirty="0" err="1"/>
              <a:t>microservice</a:t>
            </a:r>
            <a:r>
              <a:rPr lang="en-US" dirty="0"/>
              <a:t> can access that data directly. Communication or exchange of data can only happen using a set of well-defined APIs.</a:t>
            </a:r>
          </a:p>
          <a:p>
            <a:pPr marL="285750" indent="-285750">
              <a:lnSpc>
                <a:spcPct val="120000"/>
              </a:lnSpc>
              <a:buFont typeface="Arial" panose="020B0604020202020204" pitchFamily="34" charset="0"/>
              <a:buChar char="•"/>
            </a:pPr>
            <a:r>
              <a:rPr lang="en-US" dirty="0"/>
              <a:t>Applications usually are not so well demarcated. Usually, </a:t>
            </a:r>
            <a:r>
              <a:rPr lang="en-US" dirty="0" err="1"/>
              <a:t>microservices</a:t>
            </a:r>
            <a:r>
              <a:rPr lang="en-US" dirty="0"/>
              <a:t> need data from each other for implementing their logic. This leads to spaghetti-like interactions between various services in your application.</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The success of this pattern hinges on effectively defining the bounded contexts in your application. For a new application or system, it is easier to do so. But for large and existing monolithic systems, it is troublesome.</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Other challenges include implementing business transactions that span several </a:t>
            </a:r>
            <a:r>
              <a:rPr lang="en-US" dirty="0" err="1"/>
              <a:t>microservices</a:t>
            </a:r>
            <a:r>
              <a:rPr lang="en-US" dirty="0"/>
              <a:t>. Another challenge could be implementing queries that want to expose data from two or three different bounded contexts.</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However, if done properly, the major advantages of this pattern are loose coupling between </a:t>
            </a:r>
            <a:r>
              <a:rPr lang="en-US" dirty="0" err="1"/>
              <a:t>microservices</a:t>
            </a:r>
            <a:r>
              <a:rPr lang="en-US" dirty="0"/>
              <a:t>. </a:t>
            </a:r>
            <a:r>
              <a:rPr lang="en-US" dirty="0" smtClean="0"/>
              <a:t>We </a:t>
            </a:r>
            <a:r>
              <a:rPr lang="en-US" dirty="0"/>
              <a:t>can save your application from impact-analysis hell.</a:t>
            </a:r>
          </a:p>
          <a:p>
            <a:pPr marL="285750" indent="-285750">
              <a:lnSpc>
                <a:spcPct val="120000"/>
              </a:lnSpc>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Also, </a:t>
            </a:r>
            <a:r>
              <a:rPr lang="en-US" dirty="0" smtClean="0"/>
              <a:t>we </a:t>
            </a:r>
            <a:r>
              <a:rPr lang="en-US" dirty="0"/>
              <a:t>could scale up </a:t>
            </a:r>
            <a:r>
              <a:rPr lang="en-US" dirty="0" err="1"/>
              <a:t>microservices</a:t>
            </a:r>
            <a:r>
              <a:rPr lang="en-US" dirty="0"/>
              <a:t> individually. It can provide freedom to the developers to choose a specific database solution for a given </a:t>
            </a:r>
            <a:r>
              <a:rPr lang="en-US" dirty="0" err="1"/>
              <a:t>microservice</a:t>
            </a:r>
            <a:r>
              <a:rPr lang="en-US" dirty="0"/>
              <a:t>.</a:t>
            </a:r>
          </a:p>
        </p:txBody>
      </p:sp>
    </p:spTree>
    <p:extLst>
      <p:ext uri="{BB962C8B-B14F-4D97-AF65-F5344CB8AC3E}">
        <p14:creationId xmlns:p14="http://schemas.microsoft.com/office/powerpoint/2010/main" val="17201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Database Per Service</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microservices.io/i/customersandord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33" y="2983166"/>
            <a:ext cx="10934700" cy="255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01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Database</a:t>
            </a:r>
            <a:r>
              <a:rPr lang="en-US" b="1" dirty="0"/>
              <a:t/>
            </a:r>
            <a:br>
              <a:rPr lang="en-US" b="1" dirty="0"/>
            </a:br>
            <a:endParaRPr lang="en-US" dirty="0"/>
          </a:p>
        </p:txBody>
      </p:sp>
      <p:sp>
        <p:nvSpPr>
          <p:cNvPr id="3" name="Content Placeholder 2"/>
          <p:cNvSpPr>
            <a:spLocks noGrp="1"/>
          </p:cNvSpPr>
          <p:nvPr>
            <p:ph idx="1"/>
          </p:nvPr>
        </p:nvSpPr>
        <p:spPr>
          <a:xfrm>
            <a:off x="407988" y="1087821"/>
            <a:ext cx="11376024" cy="5089142"/>
          </a:xfrm>
        </p:spPr>
        <p:txBody>
          <a:bodyPr>
            <a:normAutofit/>
          </a:bodyPr>
          <a:lstStyle/>
          <a:p>
            <a:pPr marL="285750" indent="-285750">
              <a:buFont typeface="Arial" panose="020B0604020202020204" pitchFamily="34" charset="0"/>
              <a:buChar char="•"/>
            </a:pPr>
            <a:r>
              <a:rPr lang="en-US" dirty="0"/>
              <a:t>A shared database could be a viable option if the challenges surrounding Database Per Service become too tough to handle for </a:t>
            </a:r>
            <a:r>
              <a:rPr lang="en-US" dirty="0" smtClean="0"/>
              <a:t>our </a:t>
            </a:r>
            <a:r>
              <a:rPr lang="en-US" dirty="0"/>
              <a:t>team.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approach tries to solve the same problems. But it does so by adopting a much more lenient approach by using a shared database accessed by multiple </a:t>
            </a:r>
            <a:r>
              <a:rPr lang="en-US" dirty="0" err="1"/>
              <a:t>microservices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Mostly, this is a safer pattern for developers as they are able to work in existing ways. Familiar ACID transactions are used to enforce consistency.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t>
            </a:r>
            <a:r>
              <a:rPr lang="en-US" dirty="0" smtClean="0"/>
              <a:t>his </a:t>
            </a:r>
            <a:r>
              <a:rPr lang="en-US" dirty="0"/>
              <a:t>approach takes away most of the benefits of </a:t>
            </a:r>
            <a:r>
              <a:rPr lang="en-US" dirty="0" err="1"/>
              <a:t>microservices</a:t>
            </a:r>
            <a:r>
              <a:rPr lang="en-US" dirty="0"/>
              <a:t>. Developers across teams need to coordinate for schema changes to tables. There could also be run-time conflicts when multiple services are trying to access the same database resources.</a:t>
            </a:r>
          </a:p>
        </p:txBody>
      </p:sp>
    </p:spTree>
    <p:extLst>
      <p:ext uri="{BB962C8B-B14F-4D97-AF65-F5344CB8AC3E}">
        <p14:creationId xmlns:p14="http://schemas.microsoft.com/office/powerpoint/2010/main" val="258299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database</a:t>
            </a:r>
          </a:p>
        </p:txBody>
      </p:sp>
      <p:sp>
        <p:nvSpPr>
          <p:cNvPr id="4" name="Rounded Rectangle 3"/>
          <p:cNvSpPr/>
          <p:nvPr/>
        </p:nvSpPr>
        <p:spPr>
          <a:xfrm>
            <a:off x="1891862" y="1268413"/>
            <a:ext cx="8883869" cy="20896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t>BEGIN TRANSACTION</a:t>
            </a:r>
          </a:p>
          <a:p>
            <a:r>
              <a:rPr lang="en-US"/>
              <a:t>SELECT ORDER_TOTAL</a:t>
            </a:r>
          </a:p>
          <a:p>
            <a:r>
              <a:rPr lang="en-US"/>
              <a:t> FROM ORDERS WHERE CUSTOMER_ID = ?</a:t>
            </a:r>
          </a:p>
          <a:p>
            <a:r>
              <a:rPr lang="en-US"/>
              <a:t>SELECT CREDIT_LIMIT</a:t>
            </a:r>
          </a:p>
          <a:p>
            <a:r>
              <a:rPr lang="en-US"/>
              <a:t>FROM CUSTOMERS WHERE CUSTOMER_ID = ?</a:t>
            </a:r>
          </a:p>
          <a:p>
            <a:r>
              <a:rPr lang="en-US"/>
              <a:t>INSERT INTO ORDERS …</a:t>
            </a:r>
          </a:p>
          <a:p>
            <a:r>
              <a:rPr lang="en-US"/>
              <a:t>COMMIT TRANSACTION</a:t>
            </a:r>
            <a:endParaRPr lang="en-US" dirty="0"/>
          </a:p>
        </p:txBody>
      </p:sp>
      <p:pic>
        <p:nvPicPr>
          <p:cNvPr id="2052" name="Picture 4" descr="https://microservices.io/i/customersandorder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57405" y="3712779"/>
            <a:ext cx="9877191" cy="246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0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Saga Pattern</a:t>
            </a:r>
            <a:br>
              <a:rPr lang="en-US" dirty="0"/>
            </a:br>
            <a:endParaRPr lang="en-US" dirty="0"/>
          </a:p>
        </p:txBody>
      </p:sp>
      <p:sp>
        <p:nvSpPr>
          <p:cNvPr id="3" name="Content Placeholder 2"/>
          <p:cNvSpPr>
            <a:spLocks noGrp="1"/>
          </p:cNvSpPr>
          <p:nvPr>
            <p:ph idx="1"/>
          </p:nvPr>
        </p:nvSpPr>
        <p:spPr/>
        <p:txBody>
          <a:bodyPr>
            <a:normAutofit/>
          </a:bodyPr>
          <a:lstStyle/>
          <a:p>
            <a:endParaRPr lang="en-US" dirty="0"/>
          </a:p>
          <a:p>
            <a:pPr marL="285750" indent="-285750">
              <a:buFont typeface="Arial" panose="020B0604020202020204" pitchFamily="34" charset="0"/>
              <a:buChar char="•"/>
            </a:pPr>
            <a:r>
              <a:rPr lang="en-US" dirty="0"/>
              <a:t>A Saga is basically a sequence of local transactions. For every transaction performed within a Saga, the service performing the transaction publishes an event. </a:t>
            </a:r>
            <a:endParaRPr lang="en-US" dirty="0" smtClean="0"/>
          </a:p>
          <a:p>
            <a:pPr marL="285750" indent="-285750">
              <a:buFont typeface="Arial" panose="020B0604020202020204" pitchFamily="34" charset="0"/>
              <a:buChar char="•"/>
            </a:pPr>
            <a:r>
              <a:rPr lang="en-US" dirty="0"/>
              <a:t>T</a:t>
            </a:r>
            <a:r>
              <a:rPr lang="en-US" dirty="0" smtClean="0"/>
              <a:t>he </a:t>
            </a:r>
            <a:r>
              <a:rPr lang="en-US" dirty="0"/>
              <a:t>subsequent transaction is triggered based on the output of the previous transaction. And if one of the transactions in this chain fails, the Saga executes a series of compensating transactions to undo the impact of all the previous transactions.</a:t>
            </a:r>
          </a:p>
          <a:p>
            <a:pPr marL="285750" indent="-285750">
              <a:buFont typeface="Arial" panose="020B0604020202020204" pitchFamily="34" charset="0"/>
              <a:buChar char="•"/>
            </a:pPr>
            <a:endParaRPr lang="en-US" dirty="0"/>
          </a:p>
          <a:p>
            <a:endParaRPr lang="en-US" dirty="0"/>
          </a:p>
        </p:txBody>
      </p:sp>
      <p:pic>
        <p:nvPicPr>
          <p:cNvPr id="3074" name="Picture 2" descr="https://chrisrichardson.net/i/sagas/From_2PC_To_Sag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24" y="3451157"/>
            <a:ext cx="9451428" cy="343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58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Saga Pattern</a:t>
            </a:r>
          </a:p>
        </p:txBody>
      </p:sp>
      <p:sp>
        <p:nvSpPr>
          <p:cNvPr id="3" name="Content Placeholder 2"/>
          <p:cNvSpPr>
            <a:spLocks noGrp="1"/>
          </p:cNvSpPr>
          <p:nvPr>
            <p:ph idx="1"/>
          </p:nvPr>
        </p:nvSpPr>
        <p:spPr/>
        <p:txBody>
          <a:bodyPr>
            <a:normAutofit lnSpcReduction="10000"/>
          </a:bodyPr>
          <a:lstStyle/>
          <a:p>
            <a:r>
              <a:rPr lang="en-US" dirty="0" smtClean="0"/>
              <a:t>Example –Food Delivery Application </a:t>
            </a:r>
          </a:p>
          <a:p>
            <a:endParaRPr lang="en-US" dirty="0"/>
          </a:p>
          <a:p>
            <a:pPr marL="285750" indent="-285750">
              <a:buFont typeface="Arial" panose="020B0604020202020204" pitchFamily="34" charset="0"/>
              <a:buChar char="•"/>
            </a:pPr>
            <a:r>
              <a:rPr lang="en-US" dirty="0"/>
              <a:t>Food Order service creates an order. At this point, the order is in a PENDING state. A Saga manages the chain of events.</a:t>
            </a:r>
          </a:p>
          <a:p>
            <a:pPr marL="285750" indent="-285750">
              <a:buFont typeface="Arial" panose="020B0604020202020204" pitchFamily="34" charset="0"/>
              <a:buChar char="•"/>
            </a:pPr>
            <a:r>
              <a:rPr lang="en-US" dirty="0"/>
              <a:t>The Saga contacts the restaurant via the Restaurant service.</a:t>
            </a:r>
          </a:p>
          <a:p>
            <a:pPr marL="285750" indent="-285750">
              <a:buFont typeface="Arial" panose="020B0604020202020204" pitchFamily="34" charset="0"/>
              <a:buChar char="•"/>
            </a:pPr>
            <a:r>
              <a:rPr lang="en-US" dirty="0"/>
              <a:t>The Restaurant service attempts to place the order with the chosen restaurant. After getting confirmation, it sends back a reply.</a:t>
            </a:r>
          </a:p>
          <a:p>
            <a:pPr marL="285750" indent="-285750">
              <a:buFont typeface="Arial" panose="020B0604020202020204" pitchFamily="34" charset="0"/>
              <a:buChar char="•"/>
            </a:pPr>
            <a:r>
              <a:rPr lang="en-US" dirty="0"/>
              <a:t>The Saga receives the reply. And, depending on the reply, it can Approve the order or Reject the order.</a:t>
            </a:r>
          </a:p>
          <a:p>
            <a:pPr marL="285750" indent="-285750">
              <a:buFont typeface="Arial" panose="020B0604020202020204" pitchFamily="34" charset="0"/>
              <a:buChar char="•"/>
            </a:pPr>
            <a:r>
              <a:rPr lang="en-US" dirty="0"/>
              <a:t>The Food Order service then changes the state of the order. If the order was Approved, it would inform the customer with the next details. If Rejected, it will also inform the customer with an apology message.</a:t>
            </a:r>
          </a:p>
          <a:p>
            <a:pPr marL="285750" indent="-285750">
              <a:buFont typeface="Arial" panose="020B0604020202020204" pitchFamily="34" charset="0"/>
              <a:buChar char="•"/>
            </a:pPr>
            <a:r>
              <a:rPr lang="en-US" dirty="0" smtClean="0"/>
              <a:t>We can </a:t>
            </a:r>
            <a:r>
              <a:rPr lang="en-US" dirty="0"/>
              <a:t>see, this is drastically different from the usual point-to-point call approach. This approach adds complexity. </a:t>
            </a:r>
          </a:p>
          <a:p>
            <a:pPr marL="285750" indent="-285750">
              <a:buFont typeface="Arial" panose="020B0604020202020204" pitchFamily="34" charset="0"/>
              <a:buChar char="•"/>
            </a:pPr>
            <a:r>
              <a:rPr lang="en-US" dirty="0" smtClean="0"/>
              <a:t>Sagas </a:t>
            </a:r>
            <a:r>
              <a:rPr lang="en-US" dirty="0"/>
              <a:t>are a very powerful tool to solve some tricky challenges. But they should be used sparingly.</a:t>
            </a:r>
          </a:p>
          <a:p>
            <a:endParaRPr lang="en-US" dirty="0"/>
          </a:p>
        </p:txBody>
      </p:sp>
    </p:spTree>
    <p:extLst>
      <p:ext uri="{BB962C8B-B14F-4D97-AF65-F5344CB8AC3E}">
        <p14:creationId xmlns:p14="http://schemas.microsoft.com/office/powerpoint/2010/main" val="86734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 -Example</a:t>
            </a:r>
            <a:endParaRPr lang="en-US" dirty="0"/>
          </a:p>
        </p:txBody>
      </p:sp>
      <p:sp>
        <p:nvSpPr>
          <p:cNvPr id="3" name="Content Placeholder 2"/>
          <p:cNvSpPr>
            <a:spLocks noGrp="1"/>
          </p:cNvSpPr>
          <p:nvPr>
            <p:ph idx="1"/>
          </p:nvPr>
        </p:nvSpPr>
        <p:spPr/>
        <p:txBody>
          <a:bodyPr/>
          <a:lstStyle/>
          <a:p>
            <a:r>
              <a:rPr lang="en-US" dirty="0"/>
              <a:t>An e-commerce application that uses this approach would create an order using a choreography-based saga that consists of the following steps</a:t>
            </a:r>
            <a:r>
              <a:rPr lang="en-US" dirty="0" smtClean="0"/>
              <a:t>:</a:t>
            </a:r>
            <a:endParaRPr lang="en-US" dirty="0"/>
          </a:p>
          <a:p>
            <a:pPr marL="285750" indent="-285750">
              <a:buFont typeface="Arial" panose="020B0604020202020204" pitchFamily="34" charset="0"/>
              <a:buChar char="•"/>
            </a:pPr>
            <a:r>
              <a:rPr lang="en-US" dirty="0"/>
              <a:t>The Order Service receives the POST /orders request and creates an Order in a PENDING state</a:t>
            </a:r>
          </a:p>
          <a:p>
            <a:pPr marL="285750" indent="-285750">
              <a:buFont typeface="Arial" panose="020B0604020202020204" pitchFamily="34" charset="0"/>
              <a:buChar char="•"/>
            </a:pPr>
            <a:r>
              <a:rPr lang="en-US" dirty="0"/>
              <a:t>It then emits an Order Created event</a:t>
            </a:r>
          </a:p>
          <a:p>
            <a:pPr marL="285750" indent="-285750">
              <a:buFont typeface="Arial" panose="020B0604020202020204" pitchFamily="34" charset="0"/>
              <a:buChar char="•"/>
            </a:pPr>
            <a:r>
              <a:rPr lang="en-US" dirty="0"/>
              <a:t>The Customer Service’s event handler attempts to reserve credit</a:t>
            </a:r>
          </a:p>
          <a:p>
            <a:pPr marL="285750" indent="-285750">
              <a:buFont typeface="Arial" panose="020B0604020202020204" pitchFamily="34" charset="0"/>
              <a:buChar char="•"/>
            </a:pPr>
            <a:r>
              <a:rPr lang="en-US" dirty="0"/>
              <a:t>It then emits an event indicating the outcome</a:t>
            </a:r>
          </a:p>
          <a:p>
            <a:pPr marL="285750" indent="-285750">
              <a:buFont typeface="Arial" panose="020B0604020202020204" pitchFamily="34" charset="0"/>
              <a:buChar char="•"/>
            </a:pPr>
            <a:r>
              <a:rPr lang="en-US" dirty="0"/>
              <a:t>The </a:t>
            </a:r>
            <a:r>
              <a:rPr lang="en-US" dirty="0" err="1"/>
              <a:t>OrderService’s</a:t>
            </a:r>
            <a:r>
              <a:rPr lang="en-US" dirty="0"/>
              <a:t> event handler either approves or rejects the Order</a:t>
            </a:r>
          </a:p>
        </p:txBody>
      </p:sp>
      <p:pic>
        <p:nvPicPr>
          <p:cNvPr id="4100" name="Picture 4" descr="https://chrisrichardson.net/i/sagas/Create_Order_Sag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47" y="3965028"/>
            <a:ext cx="10139308" cy="265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4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a:t>
            </a:r>
          </a:p>
        </p:txBody>
      </p:sp>
      <p:sp>
        <p:nvSpPr>
          <p:cNvPr id="3" name="Content Placeholder 2"/>
          <p:cNvSpPr>
            <a:spLocks noGrp="1"/>
          </p:cNvSpPr>
          <p:nvPr>
            <p:ph idx="1"/>
          </p:nvPr>
        </p:nvSpPr>
        <p:spPr>
          <a:xfrm>
            <a:off x="407988" y="1095703"/>
            <a:ext cx="11376024" cy="5081260"/>
          </a:xfrm>
        </p:spPr>
        <p:txBody>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CQRS</a:t>
            </a:r>
            <a:r>
              <a:rPr lang="en-US" dirty="0"/>
              <a:t>, or Command Query Responsibility Segregation, is an attempt to get around the issues with API Composition pattern</a:t>
            </a:r>
            <a:r>
              <a:rPr lang="en-US" dirty="0" smtClean="0"/>
              <a:t>.</a:t>
            </a:r>
            <a:endParaRPr lang="en-US" dirty="0"/>
          </a:p>
          <a:p>
            <a:pPr marL="285750" indent="-285750">
              <a:buFont typeface="Arial" panose="020B0604020202020204" pitchFamily="34" charset="0"/>
              <a:buChar char="•"/>
            </a:pPr>
            <a:r>
              <a:rPr lang="en-US" dirty="0"/>
              <a:t>An application listens to domain events from other </a:t>
            </a:r>
            <a:r>
              <a:rPr lang="en-US" dirty="0" err="1"/>
              <a:t>microservices</a:t>
            </a:r>
            <a:r>
              <a:rPr lang="en-US" dirty="0"/>
              <a:t> and updates the view or query database. </a:t>
            </a:r>
            <a:r>
              <a:rPr lang="en-US" dirty="0" smtClean="0"/>
              <a:t>We </a:t>
            </a:r>
            <a:r>
              <a:rPr lang="en-US" dirty="0"/>
              <a:t>can serve complex aggregation queries from this database. </a:t>
            </a:r>
            <a:r>
              <a:rPr lang="en-US" dirty="0" smtClean="0"/>
              <a:t>We </a:t>
            </a:r>
            <a:r>
              <a:rPr lang="en-US" dirty="0"/>
              <a:t>could optimize the performance and scale up the query </a:t>
            </a:r>
            <a:r>
              <a:rPr lang="en-US" dirty="0" err="1"/>
              <a:t>microservices</a:t>
            </a:r>
            <a:r>
              <a:rPr lang="en-US" dirty="0"/>
              <a:t> accordingly</a:t>
            </a:r>
            <a:r>
              <a:rPr lang="en-US" dirty="0" smtClean="0"/>
              <a:t>.</a:t>
            </a:r>
            <a:endParaRPr lang="en-US" dirty="0"/>
          </a:p>
          <a:p>
            <a:pPr marL="285750" indent="-285750">
              <a:buFont typeface="Arial" panose="020B0604020202020204" pitchFamily="34" charset="0"/>
              <a:buChar char="•"/>
            </a:pPr>
            <a:r>
              <a:rPr lang="en-US" dirty="0"/>
              <a:t>The downside to this is an increase in complexity. All of a sudden, </a:t>
            </a:r>
            <a:r>
              <a:rPr lang="en-US" dirty="0" smtClean="0"/>
              <a:t>our </a:t>
            </a:r>
            <a:r>
              <a:rPr lang="en-US" dirty="0" err="1"/>
              <a:t>microservice</a:t>
            </a:r>
            <a:r>
              <a:rPr lang="en-US" dirty="0"/>
              <a:t> should be handling events. This can cause latency issues where the view database is eventually consistent rather than always consistent. It can also increase code duplication.</a:t>
            </a:r>
          </a:p>
        </p:txBody>
      </p:sp>
      <p:pic>
        <p:nvPicPr>
          <p:cNvPr id="5122" name="Picture 2" descr="https://microservices.io/i/patterns/data/QuerySideServi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72" y="3972910"/>
            <a:ext cx="10854559" cy="268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462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smtClean="0"/>
              <a:t>Saga</a:t>
            </a:r>
            <a:endParaRPr lang="en-US" dirty="0"/>
          </a:p>
        </p:txBody>
      </p:sp>
    </p:spTree>
    <p:extLst>
      <p:ext uri="{BB962C8B-B14F-4D97-AF65-F5344CB8AC3E}">
        <p14:creationId xmlns:p14="http://schemas.microsoft.com/office/powerpoint/2010/main" val="300205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a:t>
            </a:r>
            <a:endParaRPr lang="en-US" dirty="0"/>
          </a:p>
        </p:txBody>
      </p:sp>
      <p:sp>
        <p:nvSpPr>
          <p:cNvPr id="5" name="Content Placeholder 4"/>
          <p:cNvSpPr>
            <a:spLocks noGrp="1"/>
          </p:cNvSpPr>
          <p:nvPr>
            <p:ph idx="1"/>
          </p:nvPr>
        </p:nvSpPr>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Database Per </a:t>
            </a:r>
            <a:r>
              <a:rPr lang="en-US" dirty="0" smtClean="0">
                <a:latin typeface="Arial" panose="020B0604020202020204" pitchFamily="34" charset="0"/>
                <a:cs typeface="Arial" panose="020B0604020202020204" pitchFamily="34" charset="0"/>
              </a:rPr>
              <a:t>Service</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Shared </a:t>
            </a:r>
            <a:r>
              <a:rPr lang="en-US" dirty="0">
                <a:latin typeface="Arial" panose="020B0604020202020204" pitchFamily="34" charset="0"/>
                <a:cs typeface="Arial" panose="020B0604020202020204" pitchFamily="34" charset="0"/>
              </a:rPr>
              <a:t>Database </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SAGA</a:t>
            </a:r>
          </a:p>
          <a:p>
            <a:r>
              <a:rPr lang="en-US" sz="2000" b="1" dirty="0"/>
              <a:t/>
            </a:r>
            <a:br>
              <a:rPr lang="en-US" sz="2000" b="1" dirty="0"/>
            </a:br>
            <a:r>
              <a:rPr lang="en-IN" dirty="0"/>
              <a:t/>
            </a:r>
            <a:br>
              <a:rPr lang="en-IN" dirty="0"/>
            </a:br>
            <a:endParaRPr lang="en-US" dirty="0"/>
          </a:p>
          <a:p>
            <a:endParaRPr lang="en-US" dirty="0"/>
          </a:p>
        </p:txBody>
      </p:sp>
    </p:spTree>
    <p:extLst>
      <p:ext uri="{BB962C8B-B14F-4D97-AF65-F5344CB8AC3E}">
        <p14:creationId xmlns:p14="http://schemas.microsoft.com/office/powerpoint/2010/main" val="374711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3" name="Picture 2"/>
          <p:cNvPicPr>
            <a:picLocks noChangeAspect="1"/>
          </p:cNvPicPr>
          <p:nvPr/>
        </p:nvPicPr>
        <p:blipFill>
          <a:blip r:embed="rId3"/>
          <a:stretch>
            <a:fillRect/>
          </a:stretch>
        </p:blipFill>
        <p:spPr>
          <a:xfrm>
            <a:off x="878541" y="1147482"/>
            <a:ext cx="10596283" cy="5253318"/>
          </a:xfrm>
          <a:prstGeom prst="rect">
            <a:avLst/>
          </a:prstGeom>
        </p:spPr>
      </p:pic>
    </p:spTree>
    <p:extLst>
      <p:ext uri="{BB962C8B-B14F-4D97-AF65-F5344CB8AC3E}">
        <p14:creationId xmlns:p14="http://schemas.microsoft.com/office/powerpoint/2010/main" val="2658590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4" name="Picture 3"/>
          <p:cNvPicPr>
            <a:picLocks noChangeAspect="1"/>
          </p:cNvPicPr>
          <p:nvPr/>
        </p:nvPicPr>
        <p:blipFill>
          <a:blip r:embed="rId3"/>
          <a:stretch>
            <a:fillRect/>
          </a:stretch>
        </p:blipFill>
        <p:spPr>
          <a:xfrm>
            <a:off x="932330" y="1237130"/>
            <a:ext cx="10022541" cy="4356847"/>
          </a:xfrm>
          <a:prstGeom prst="rect">
            <a:avLst/>
          </a:prstGeom>
        </p:spPr>
      </p:pic>
    </p:spTree>
    <p:extLst>
      <p:ext uri="{BB962C8B-B14F-4D97-AF65-F5344CB8AC3E}">
        <p14:creationId xmlns:p14="http://schemas.microsoft.com/office/powerpoint/2010/main" val="4024890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4" name="Picture 3"/>
          <p:cNvPicPr>
            <a:picLocks noChangeAspect="1"/>
          </p:cNvPicPr>
          <p:nvPr/>
        </p:nvPicPr>
        <p:blipFill>
          <a:blip r:embed="rId3"/>
          <a:stretch>
            <a:fillRect/>
          </a:stretch>
        </p:blipFill>
        <p:spPr>
          <a:xfrm>
            <a:off x="612322" y="1177457"/>
            <a:ext cx="11182350" cy="4467225"/>
          </a:xfrm>
          <a:prstGeom prst="rect">
            <a:avLst/>
          </a:prstGeom>
        </p:spPr>
      </p:pic>
    </p:spTree>
    <p:extLst>
      <p:ext uri="{BB962C8B-B14F-4D97-AF65-F5344CB8AC3E}">
        <p14:creationId xmlns:p14="http://schemas.microsoft.com/office/powerpoint/2010/main" val="4087466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3" name="Picture 2"/>
          <p:cNvPicPr>
            <a:picLocks noChangeAspect="1"/>
          </p:cNvPicPr>
          <p:nvPr/>
        </p:nvPicPr>
        <p:blipFill>
          <a:blip r:embed="rId3"/>
          <a:stretch>
            <a:fillRect/>
          </a:stretch>
        </p:blipFill>
        <p:spPr>
          <a:xfrm>
            <a:off x="753036" y="1255059"/>
            <a:ext cx="10793506" cy="4894729"/>
          </a:xfrm>
          <a:prstGeom prst="rect">
            <a:avLst/>
          </a:prstGeom>
        </p:spPr>
      </p:pic>
    </p:spTree>
    <p:extLst>
      <p:ext uri="{BB962C8B-B14F-4D97-AF65-F5344CB8AC3E}">
        <p14:creationId xmlns:p14="http://schemas.microsoft.com/office/powerpoint/2010/main" val="2321642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4" name="Picture 3"/>
          <p:cNvPicPr>
            <a:picLocks noChangeAspect="1"/>
          </p:cNvPicPr>
          <p:nvPr/>
        </p:nvPicPr>
        <p:blipFill>
          <a:blip r:embed="rId3"/>
          <a:stretch>
            <a:fillRect/>
          </a:stretch>
        </p:blipFill>
        <p:spPr>
          <a:xfrm>
            <a:off x="612322" y="981075"/>
            <a:ext cx="10898360" cy="4899772"/>
          </a:xfrm>
          <a:prstGeom prst="rect">
            <a:avLst/>
          </a:prstGeom>
        </p:spPr>
      </p:pic>
    </p:spTree>
    <p:extLst>
      <p:ext uri="{BB962C8B-B14F-4D97-AF65-F5344CB8AC3E}">
        <p14:creationId xmlns:p14="http://schemas.microsoft.com/office/powerpoint/2010/main" val="1102647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3" name="Picture 2"/>
          <p:cNvPicPr>
            <a:picLocks noChangeAspect="1"/>
          </p:cNvPicPr>
          <p:nvPr/>
        </p:nvPicPr>
        <p:blipFill>
          <a:blip r:embed="rId3"/>
          <a:stretch>
            <a:fillRect/>
          </a:stretch>
        </p:blipFill>
        <p:spPr>
          <a:xfrm>
            <a:off x="612322" y="1165413"/>
            <a:ext cx="10901083" cy="4876800"/>
          </a:xfrm>
          <a:prstGeom prst="rect">
            <a:avLst/>
          </a:prstGeom>
        </p:spPr>
      </p:pic>
    </p:spTree>
    <p:extLst>
      <p:ext uri="{BB962C8B-B14F-4D97-AF65-F5344CB8AC3E}">
        <p14:creationId xmlns:p14="http://schemas.microsoft.com/office/powerpoint/2010/main" val="1936120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358588"/>
            <a:ext cx="9922782" cy="622487"/>
          </a:xfrm>
        </p:spPr>
        <p:txBody>
          <a:bodyPr/>
          <a:lstStyle/>
          <a:p>
            <a:r>
              <a:rPr lang="en-US" dirty="0" smtClean="0"/>
              <a:t>What is SAGA?-Example</a:t>
            </a:r>
            <a:endParaRPr lang="en-IN" dirty="0"/>
          </a:p>
        </p:txBody>
      </p:sp>
      <p:pic>
        <p:nvPicPr>
          <p:cNvPr id="4" name="Picture 3"/>
          <p:cNvPicPr>
            <a:picLocks noChangeAspect="1"/>
          </p:cNvPicPr>
          <p:nvPr/>
        </p:nvPicPr>
        <p:blipFill>
          <a:blip r:embed="rId3"/>
          <a:stretch>
            <a:fillRect/>
          </a:stretch>
        </p:blipFill>
        <p:spPr>
          <a:xfrm>
            <a:off x="753035" y="1129554"/>
            <a:ext cx="10829365" cy="4984376"/>
          </a:xfrm>
          <a:prstGeom prst="rect">
            <a:avLst/>
          </a:prstGeom>
        </p:spPr>
      </p:pic>
    </p:spTree>
    <p:extLst>
      <p:ext uri="{BB962C8B-B14F-4D97-AF65-F5344CB8AC3E}">
        <p14:creationId xmlns:p14="http://schemas.microsoft.com/office/powerpoint/2010/main" val="17417416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Level xmlns="26bed2a0-a239-4228-bd8e-b46f54fc12da">L1</Level>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8ABBEA-FC7A-46E0-A389-1F68F1EE5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6098B0-2082-4AD1-9B68-0FEB3F70F40B}">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722DB17D-F118-4CFE-972F-E832AAC0A2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_NEW template_CG</Template>
  <TotalTime>24192</TotalTime>
  <Words>3138</Words>
  <Application>Microsoft Office PowerPoint</Application>
  <PresentationFormat>Widescreen</PresentationFormat>
  <Paragraphs>175</Paragraphs>
  <Slides>18</Slides>
  <Notes>16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ＭＳ Ｐゴシック</vt:lpstr>
      <vt:lpstr>Arial</vt:lpstr>
      <vt:lpstr>Calibri</vt:lpstr>
      <vt:lpstr>Candara</vt:lpstr>
      <vt:lpstr>Georgia</vt:lpstr>
      <vt:lpstr>Verdana</vt:lpstr>
      <vt:lpstr>Wingdings</vt:lpstr>
      <vt:lpstr>Capgemini 2017_Cover slides</vt:lpstr>
      <vt:lpstr>Section slides</vt:lpstr>
      <vt:lpstr>Content Layouts</vt:lpstr>
      <vt:lpstr>Content and Image Layouts</vt:lpstr>
      <vt:lpstr>       Handling distributed transactions using 2PC and Saga pattern</vt:lpstr>
      <vt:lpstr>Objective</vt:lpstr>
      <vt:lpstr>What is SAGA?-Example</vt:lpstr>
      <vt:lpstr>What is SAGA?-Example</vt:lpstr>
      <vt:lpstr>What is SAGA?-Example</vt:lpstr>
      <vt:lpstr>What is SAGA?-Example</vt:lpstr>
      <vt:lpstr>What is SAGA?-Example</vt:lpstr>
      <vt:lpstr>What is SAGA?-Example</vt:lpstr>
      <vt:lpstr>What is SAGA?-Example</vt:lpstr>
      <vt:lpstr>Database Per Service </vt:lpstr>
      <vt:lpstr>Database Per Service</vt:lpstr>
      <vt:lpstr>Shared Database </vt:lpstr>
      <vt:lpstr>Shared database</vt:lpstr>
      <vt:lpstr>Saga Pattern </vt:lpstr>
      <vt:lpstr>Saga Pattern</vt:lpstr>
      <vt:lpstr>SAGA -Example</vt:lpstr>
      <vt:lpstr>CQRS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Microservice</dc:title>
  <dc:creator>Gupta, Anand</dc:creator>
  <cp:lastModifiedBy>Srivastava, Vaishali</cp:lastModifiedBy>
  <cp:revision>317</cp:revision>
  <dcterms:created xsi:type="dcterms:W3CDTF">2018-04-29T17:59:17Z</dcterms:created>
  <dcterms:modified xsi:type="dcterms:W3CDTF">2021-07-19T12:11:07Z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